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-4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BF69E-4288-4B41-ABE5-9CA5265BF9B1}" type="datetimeFigureOut">
              <a:rPr lang="en-US" smtClean="0"/>
              <a:t>3/11/16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3A055F-6C79-8945-A3CA-E661E524FA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2958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CED39-70C7-2F49-A04E-B5C4F5C50990}" type="datetimeFigureOut">
              <a:rPr lang="en-US" smtClean="0"/>
              <a:t>3/11/16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8F0C2-0DCD-C24C-9618-A6C0DC93D8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025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CED39-70C7-2F49-A04E-B5C4F5C50990}" type="datetimeFigureOut">
              <a:rPr lang="en-US" smtClean="0"/>
              <a:t>3/11/16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8F0C2-0DCD-C24C-9618-A6C0DC93D8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513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CED39-70C7-2F49-A04E-B5C4F5C50990}" type="datetimeFigureOut">
              <a:rPr lang="en-US" smtClean="0"/>
              <a:t>3/11/16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8F0C2-0DCD-C24C-9618-A6C0DC93D8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58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CED39-70C7-2F49-A04E-B5C4F5C50990}" type="datetimeFigureOut">
              <a:rPr lang="en-US" smtClean="0"/>
              <a:t>3/11/16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8F0C2-0DCD-C24C-9618-A6C0DC93D8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540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CED39-70C7-2F49-A04E-B5C4F5C50990}" type="datetimeFigureOut">
              <a:rPr lang="en-US" smtClean="0"/>
              <a:t>3/11/16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8F0C2-0DCD-C24C-9618-A6C0DC93D8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113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CED39-70C7-2F49-A04E-B5C4F5C50990}" type="datetimeFigureOut">
              <a:rPr lang="en-US" smtClean="0"/>
              <a:t>3/11/16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8F0C2-0DCD-C24C-9618-A6C0DC93D8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393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CED39-70C7-2F49-A04E-B5C4F5C50990}" type="datetimeFigureOut">
              <a:rPr lang="en-US" smtClean="0"/>
              <a:t>3/11/16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8F0C2-0DCD-C24C-9618-A6C0DC93D8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729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CED39-70C7-2F49-A04E-B5C4F5C50990}" type="datetimeFigureOut">
              <a:rPr lang="en-US" smtClean="0"/>
              <a:t>3/11/16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8F0C2-0DCD-C24C-9618-A6C0DC93D8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994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CED39-70C7-2F49-A04E-B5C4F5C50990}" type="datetimeFigureOut">
              <a:rPr lang="en-US" smtClean="0"/>
              <a:t>3/11/16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8F0C2-0DCD-C24C-9618-A6C0DC93D8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33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CED39-70C7-2F49-A04E-B5C4F5C50990}" type="datetimeFigureOut">
              <a:rPr lang="en-US" smtClean="0"/>
              <a:t>3/11/16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8F0C2-0DCD-C24C-9618-A6C0DC93D8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283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CED39-70C7-2F49-A04E-B5C4F5C50990}" type="datetimeFigureOut">
              <a:rPr lang="en-US" smtClean="0"/>
              <a:t>3/11/16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8F0C2-0DCD-C24C-9618-A6C0DC93D8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773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BCED39-70C7-2F49-A04E-B5C4F5C50990}" type="datetimeFigureOut">
              <a:rPr lang="en-US" smtClean="0"/>
              <a:t>3/11/16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8F0C2-0DCD-C24C-9618-A6C0DC93D8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961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4YOwEqGykDM" TargetMode="External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18439"/>
            <a:ext cx="7772400" cy="1470025"/>
          </a:xfrm>
        </p:spPr>
        <p:txBody>
          <a:bodyPr>
            <a:normAutofit/>
          </a:bodyPr>
          <a:lstStyle/>
          <a:p>
            <a:r>
              <a:rPr lang="en-US" sz="7200" b="1" dirty="0" smtClean="0"/>
              <a:t>Caffeine: The Basics</a:t>
            </a:r>
            <a:endParaRPr lang="en-US" sz="7200" b="1" dirty="0"/>
          </a:p>
        </p:txBody>
      </p:sp>
    </p:spTree>
    <p:extLst>
      <p:ext uri="{BB962C8B-B14F-4D97-AF65-F5344CB8AC3E}">
        <p14:creationId xmlns:p14="http://schemas.microsoft.com/office/powerpoint/2010/main" val="1838075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7056"/>
            <a:ext cx="8229600" cy="74833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What is caffeine?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1078"/>
            <a:ext cx="4164041" cy="5325411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A naturally occurring alkaloid (a nitrogen containing base) found in over 60 plants.</a:t>
            </a:r>
          </a:p>
          <a:p>
            <a:r>
              <a:rPr lang="en-US" sz="2400" dirty="0" smtClean="0"/>
              <a:t>It has been used for over 4000 years.</a:t>
            </a:r>
          </a:p>
          <a:p>
            <a:r>
              <a:rPr lang="en-US" sz="2400" dirty="0" smtClean="0"/>
              <a:t>It is a central nervous system stimulant.</a:t>
            </a:r>
          </a:p>
          <a:p>
            <a:r>
              <a:rPr lang="en-US" sz="2400" b="1" dirty="0" smtClean="0"/>
              <a:t>It is not a source of energy!</a:t>
            </a:r>
            <a:endParaRPr lang="en-US" sz="2000" dirty="0" smtClean="0"/>
          </a:p>
          <a:p>
            <a:pPr lvl="1"/>
            <a:r>
              <a:rPr lang="en-US" sz="2000" dirty="0" smtClean="0"/>
              <a:t>the sugar and carbohydrates in ‘energy’ drinks are the source of energy.</a:t>
            </a:r>
          </a:p>
          <a:p>
            <a:r>
              <a:rPr lang="en-US" sz="2400" dirty="0"/>
              <a:t>T</a:t>
            </a:r>
            <a:r>
              <a:rPr lang="en-US" sz="2400" dirty="0" smtClean="0"/>
              <a:t>here </a:t>
            </a:r>
            <a:r>
              <a:rPr lang="en-US" sz="2400" dirty="0" smtClean="0"/>
              <a:t>are numerous </a:t>
            </a:r>
            <a:r>
              <a:rPr lang="en-US" sz="2400" dirty="0" smtClean="0"/>
              <a:t>pharmacological </a:t>
            </a:r>
            <a:r>
              <a:rPr lang="en-US" sz="2400" dirty="0" smtClean="0"/>
              <a:t>effects associated with caffeine consumption.</a:t>
            </a:r>
          </a:p>
        </p:txBody>
      </p:sp>
      <p:pic>
        <p:nvPicPr>
          <p:cNvPr id="6" name="Picture 5" descr="Caffeine metabolis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241" y="1998907"/>
            <a:ext cx="4393520" cy="316297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10509" y="1587374"/>
            <a:ext cx="4079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Chemical name: 1,3,7 - </a:t>
            </a:r>
            <a:r>
              <a:rPr lang="en-US" b="1" dirty="0" err="1" smtClean="0">
                <a:solidFill>
                  <a:srgbClr val="FF0000"/>
                </a:solidFill>
              </a:rPr>
              <a:t>trimethyl</a:t>
            </a:r>
            <a:r>
              <a:rPr lang="en-US" dirty="0" err="1" smtClean="0"/>
              <a:t>xanthine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161157" y="2680889"/>
            <a:ext cx="470355" cy="411539"/>
          </a:xfrm>
          <a:prstGeom prst="ellipse">
            <a:avLst/>
          </a:prstGeom>
          <a:noFill/>
          <a:ln w="317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737838" y="2045484"/>
            <a:ext cx="470355" cy="411539"/>
          </a:xfrm>
          <a:prstGeom prst="ellipse">
            <a:avLst/>
          </a:prstGeom>
          <a:noFill/>
          <a:ln w="317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090634" y="2785796"/>
            <a:ext cx="470355" cy="411539"/>
          </a:xfrm>
          <a:prstGeom prst="ellipse">
            <a:avLst/>
          </a:prstGeom>
          <a:noFill/>
          <a:ln w="317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646493" y="2704405"/>
            <a:ext cx="2886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1</a:t>
            </a:r>
            <a:endParaRPr lang="en-US" sz="1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449177" y="2092516"/>
            <a:ext cx="2886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3</a:t>
            </a:r>
            <a:endParaRPr lang="en-US" sz="1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789748" y="2821070"/>
            <a:ext cx="2886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7</a:t>
            </a:r>
            <a:endParaRPr lang="en-US" sz="1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170894" y="5321785"/>
            <a:ext cx="3457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metabolic products of caffeine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457200" y="966267"/>
            <a:ext cx="8229600" cy="0"/>
          </a:xfrm>
          <a:prstGeom prst="line">
            <a:avLst/>
          </a:prstGeom>
          <a:ln w="28575">
            <a:solidFill>
              <a:srgbClr val="00009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9373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1667"/>
            <a:ext cx="8229600" cy="701297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Caffeine effects</a:t>
            </a:r>
            <a:endParaRPr lang="en-US" b="1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457200" y="1130879"/>
            <a:ext cx="8229600" cy="0"/>
          </a:xfrm>
          <a:prstGeom prst="line">
            <a:avLst/>
          </a:prstGeom>
          <a:ln w="28575">
            <a:solidFill>
              <a:srgbClr val="00009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57199" y="1645688"/>
            <a:ext cx="3846551" cy="4555093"/>
          </a:xfrm>
          <a:prstGeom prst="rect">
            <a:avLst/>
          </a:prstGeom>
          <a:noFill/>
          <a:ln w="25400"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2000" u="sng" dirty="0" smtClean="0"/>
              <a:t>Beneficial</a:t>
            </a:r>
            <a:endParaRPr lang="en-US" sz="2000" u="sng" dirty="0"/>
          </a:p>
          <a:p>
            <a:pPr marL="285750" indent="-285750">
              <a:spcAft>
                <a:spcPts val="1200"/>
              </a:spcAft>
              <a:buFont typeface="Arial"/>
              <a:buChar char="•"/>
            </a:pPr>
            <a:r>
              <a:rPr lang="en-US" sz="2000" dirty="0" smtClean="0"/>
              <a:t>Enhances mood and alertness</a:t>
            </a:r>
          </a:p>
          <a:p>
            <a:pPr marL="285750" indent="-285750">
              <a:spcAft>
                <a:spcPts val="1200"/>
              </a:spcAft>
              <a:buFont typeface="Arial"/>
              <a:buChar char="•"/>
            </a:pPr>
            <a:r>
              <a:rPr lang="en-US" sz="2000" dirty="0"/>
              <a:t>I</a:t>
            </a:r>
            <a:r>
              <a:rPr lang="en-US" sz="2000" dirty="0" smtClean="0"/>
              <a:t>ncreases cognitive functions</a:t>
            </a:r>
          </a:p>
          <a:p>
            <a:pPr marL="285750" indent="-285750">
              <a:spcAft>
                <a:spcPts val="1200"/>
              </a:spcAft>
              <a:buFont typeface="Arial"/>
              <a:buChar char="•"/>
            </a:pPr>
            <a:r>
              <a:rPr lang="en-US" sz="2000" dirty="0" smtClean="0"/>
              <a:t>Decreases feelings of fatigue</a:t>
            </a:r>
          </a:p>
          <a:p>
            <a:pPr marL="285750" indent="-285750">
              <a:spcAft>
                <a:spcPts val="1200"/>
              </a:spcAft>
              <a:buFont typeface="Arial"/>
              <a:buChar char="•"/>
            </a:pPr>
            <a:r>
              <a:rPr lang="en-US" sz="2000" dirty="0" smtClean="0"/>
              <a:t>Enhances exercise performance</a:t>
            </a:r>
          </a:p>
          <a:p>
            <a:pPr marL="285750" indent="-285750">
              <a:spcAft>
                <a:spcPts val="1200"/>
              </a:spcAft>
              <a:buFont typeface="Arial"/>
              <a:buChar char="•"/>
            </a:pPr>
            <a:r>
              <a:rPr lang="en-US" sz="2000" dirty="0" smtClean="0"/>
              <a:t>Increases ones metabolic rate</a:t>
            </a:r>
          </a:p>
          <a:p>
            <a:pPr marL="285750" indent="-285750">
              <a:spcAft>
                <a:spcPts val="1200"/>
              </a:spcAft>
              <a:buFont typeface="Arial"/>
              <a:buChar char="•"/>
            </a:pPr>
            <a:r>
              <a:rPr lang="en-US" sz="2000" dirty="0" smtClean="0"/>
              <a:t>Lowers the risk of cardiovascular disease</a:t>
            </a:r>
          </a:p>
          <a:p>
            <a:pPr marL="285750" indent="-285750">
              <a:spcAft>
                <a:spcPts val="1200"/>
              </a:spcAft>
              <a:buFont typeface="Arial"/>
              <a:buChar char="•"/>
            </a:pPr>
            <a:r>
              <a:rPr lang="en-US" sz="2000" dirty="0" smtClean="0"/>
              <a:t>Lowers the risk of metabolic syndrome (i.e., obesity and diabetes II)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85865" y="1645688"/>
            <a:ext cx="3900935" cy="455509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2000" u="sng" dirty="0" smtClean="0"/>
              <a:t>Harmful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sz="2000" dirty="0" smtClean="0"/>
              <a:t>Increased vasoconstriction and blood pressure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sz="2000" dirty="0" smtClean="0"/>
              <a:t>Reduced control of fine motor functions (i.e., more jittery and the ‘shakes’)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sz="2000" dirty="0" smtClean="0"/>
              <a:t>Difficulty sleeping and insomnia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sz="2000" dirty="0" smtClean="0"/>
              <a:t>Arrhythmia and tachycardia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sz="2000" dirty="0" smtClean="0"/>
              <a:t>Increased anxiety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sz="2000" dirty="0" smtClean="0"/>
              <a:t>Dehydration and acidic stomach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sz="2000" dirty="0" smtClean="0"/>
              <a:t>Dependence/addiction</a:t>
            </a:r>
          </a:p>
        </p:txBody>
      </p:sp>
    </p:spTree>
    <p:extLst>
      <p:ext uri="{BB962C8B-B14F-4D97-AF65-F5344CB8AC3E}">
        <p14:creationId xmlns:p14="http://schemas.microsoft.com/office/powerpoint/2010/main" val="455151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5298"/>
            <a:ext cx="8229600" cy="783605"/>
          </a:xfrm>
        </p:spPr>
        <p:txBody>
          <a:bodyPr/>
          <a:lstStyle/>
          <a:p>
            <a:r>
              <a:rPr lang="en-US" b="1" dirty="0" smtClean="0">
                <a:hlinkClick r:id="rId2"/>
              </a:rPr>
              <a:t>How does caffeine work?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3390"/>
            <a:ext cx="8229600" cy="5360681"/>
          </a:xfrm>
        </p:spPr>
        <p:txBody>
          <a:bodyPr>
            <a:noAutofit/>
          </a:bodyPr>
          <a:lstStyle/>
          <a:p>
            <a:r>
              <a:rPr lang="en-US" sz="2600" dirty="0" smtClean="0"/>
              <a:t>Throughout the day, adenosine binds to receptors in the brain; as the number of bound receptors increases you begin to feel drowsy.</a:t>
            </a:r>
          </a:p>
          <a:p>
            <a:r>
              <a:rPr lang="en-US" sz="2600" dirty="0" smtClean="0"/>
              <a:t>Caffeine is an adenosine antagonist</a:t>
            </a:r>
          </a:p>
          <a:p>
            <a:pPr marL="0" indent="0">
              <a:buNone/>
            </a:pPr>
            <a:r>
              <a:rPr lang="en-US" sz="2600" dirty="0"/>
              <a:t>	</a:t>
            </a:r>
            <a:r>
              <a:rPr lang="en-US" sz="2600" dirty="0" smtClean="0"/>
              <a:t>and </a:t>
            </a:r>
            <a:r>
              <a:rPr lang="en-US" sz="2600" dirty="0" smtClean="0"/>
              <a:t>serves as a </a:t>
            </a:r>
            <a:r>
              <a:rPr lang="en-US" sz="2600" i="1" dirty="0" smtClean="0"/>
              <a:t>competitive </a:t>
            </a:r>
          </a:p>
          <a:p>
            <a:pPr marL="0" indent="0">
              <a:buNone/>
            </a:pPr>
            <a:r>
              <a:rPr lang="en-US" sz="2600" i="1" dirty="0"/>
              <a:t>	</a:t>
            </a:r>
            <a:r>
              <a:rPr lang="en-US" sz="2600" i="1" dirty="0" smtClean="0"/>
              <a:t>inhibitor</a:t>
            </a:r>
            <a:r>
              <a:rPr lang="en-US" sz="2600" dirty="0" smtClean="0"/>
              <a:t> by binding to those </a:t>
            </a:r>
          </a:p>
          <a:p>
            <a:pPr marL="0" indent="0">
              <a:buNone/>
            </a:pPr>
            <a:r>
              <a:rPr lang="en-US" sz="2600" dirty="0"/>
              <a:t>	</a:t>
            </a:r>
            <a:r>
              <a:rPr lang="en-US" sz="2600" dirty="0" smtClean="0"/>
              <a:t>receptors </a:t>
            </a:r>
            <a:r>
              <a:rPr lang="en-US" sz="2600" b="1" dirty="0" smtClean="0"/>
              <a:t>without triggering them</a:t>
            </a:r>
            <a:r>
              <a:rPr lang="en-US" sz="2600" dirty="0" smtClean="0"/>
              <a:t>.</a:t>
            </a:r>
          </a:p>
          <a:p>
            <a:r>
              <a:rPr lang="en-US" sz="2600" dirty="0" smtClean="0"/>
              <a:t>Continued use of elevated amounts of caffeine results in </a:t>
            </a:r>
            <a:r>
              <a:rPr lang="en-US" sz="2600" i="1" dirty="0" smtClean="0"/>
              <a:t>tolerance</a:t>
            </a:r>
            <a:r>
              <a:rPr lang="en-US" sz="2600" dirty="0" smtClean="0"/>
              <a:t> which results in the creation of more receptors.</a:t>
            </a:r>
          </a:p>
          <a:p>
            <a:r>
              <a:rPr lang="en-US" sz="2600" dirty="0" smtClean="0"/>
              <a:t>This in turn leads to </a:t>
            </a:r>
            <a:r>
              <a:rPr lang="en-US" sz="2600" i="1" dirty="0" smtClean="0"/>
              <a:t>withdrawal</a:t>
            </a:r>
            <a:r>
              <a:rPr lang="en-US" sz="2600" dirty="0" smtClean="0"/>
              <a:t> symptoms when you stop taking those elevated amounts of caffeine.</a:t>
            </a:r>
            <a:endParaRPr lang="en-US" sz="26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" y="1036815"/>
            <a:ext cx="8229600" cy="0"/>
          </a:xfrm>
          <a:prstGeom prst="line">
            <a:avLst/>
          </a:prstGeom>
          <a:ln w="28575">
            <a:solidFill>
              <a:srgbClr val="00009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328" y="2328129"/>
            <a:ext cx="3047129" cy="1672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8668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7296" y="333132"/>
            <a:ext cx="5521451" cy="616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7507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715"/>
            <a:ext cx="4128764" cy="140679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Sources and Metabolism</a:t>
            </a:r>
            <a:endParaRPr lang="en-US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3084897"/>
              </p:ext>
            </p:extLst>
          </p:nvPr>
        </p:nvGraphicFramePr>
        <p:xfrm>
          <a:off x="4480134" y="305714"/>
          <a:ext cx="4315510" cy="6214435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1726977"/>
                <a:gridCol w="1150030"/>
                <a:gridCol w="1438503"/>
              </a:tblGrid>
              <a:tr h="40796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Source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Serving (oz.)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Caffeine (mg)</a:t>
                      </a:r>
                      <a:endParaRPr lang="en-US" sz="1200" dirty="0"/>
                    </a:p>
                  </a:txBody>
                  <a:tcPr anchor="ctr"/>
                </a:tc>
              </a:tr>
              <a:tr h="40796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Coffee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60-150</a:t>
                      </a:r>
                      <a:endParaRPr lang="en-US" sz="1200" dirty="0"/>
                    </a:p>
                  </a:txBody>
                  <a:tcPr anchor="ctr"/>
                </a:tc>
              </a:tr>
              <a:tr h="40796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Decaf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 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2-5 </a:t>
                      </a:r>
                      <a:endParaRPr lang="en-US" sz="1200" dirty="0"/>
                    </a:p>
                  </a:txBody>
                  <a:tcPr anchor="ctr"/>
                </a:tc>
              </a:tr>
              <a:tr h="40796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Tea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 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40-80</a:t>
                      </a:r>
                      <a:endParaRPr lang="en-US" sz="1200" dirty="0"/>
                    </a:p>
                  </a:txBody>
                  <a:tcPr anchor="ctr"/>
                </a:tc>
              </a:tr>
              <a:tr h="40796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Coca Cola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64</a:t>
                      </a:r>
                      <a:endParaRPr lang="en-US" sz="1200" dirty="0"/>
                    </a:p>
                  </a:txBody>
                  <a:tcPr anchor="ctr"/>
                </a:tc>
              </a:tr>
              <a:tr h="40796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Mountain Dew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55</a:t>
                      </a:r>
                      <a:endParaRPr lang="en-US" sz="1200" dirty="0"/>
                    </a:p>
                  </a:txBody>
                  <a:tcPr anchor="ctr"/>
                </a:tc>
              </a:tr>
              <a:tr h="40796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Starbucks Pike Place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16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330</a:t>
                      </a:r>
                      <a:endParaRPr lang="en-US" sz="1200" dirty="0"/>
                    </a:p>
                  </a:txBody>
                  <a:tcPr anchor="ctr"/>
                </a:tc>
              </a:tr>
              <a:tr h="50296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Starbucks Frappuccino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16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95</a:t>
                      </a:r>
                      <a:endParaRPr lang="en-US" sz="1200" dirty="0"/>
                    </a:p>
                  </a:txBody>
                  <a:tcPr anchor="ctr"/>
                </a:tc>
              </a:tr>
              <a:tr h="40796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Starbucks</a:t>
                      </a:r>
                      <a:r>
                        <a:rPr lang="en-US" sz="1200" baseline="0" dirty="0" smtClean="0"/>
                        <a:t> Mocha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16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175</a:t>
                      </a:r>
                      <a:endParaRPr lang="en-US" sz="1200" dirty="0"/>
                    </a:p>
                  </a:txBody>
                  <a:tcPr anchor="ctr"/>
                </a:tc>
              </a:tr>
              <a:tr h="40796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Starbucks Iced Coffee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16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65</a:t>
                      </a:r>
                      <a:endParaRPr lang="en-US" sz="1200" dirty="0"/>
                    </a:p>
                  </a:txBody>
                  <a:tcPr anchor="ctr"/>
                </a:tc>
              </a:tr>
              <a:tr h="407962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Rockstar</a:t>
                      </a:r>
                      <a:r>
                        <a:rPr lang="en-US" sz="1200" dirty="0" smtClean="0"/>
                        <a:t> (double)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80</a:t>
                      </a:r>
                      <a:endParaRPr lang="en-US" sz="1200" dirty="0"/>
                    </a:p>
                  </a:txBody>
                  <a:tcPr anchor="ctr"/>
                </a:tc>
              </a:tr>
              <a:tr h="40796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Red Bull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8.4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83</a:t>
                      </a:r>
                      <a:endParaRPr lang="en-US" sz="1200" dirty="0"/>
                    </a:p>
                  </a:txBody>
                  <a:tcPr anchor="ctr"/>
                </a:tc>
              </a:tr>
              <a:tr h="40796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Monster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92</a:t>
                      </a:r>
                      <a:endParaRPr lang="en-US" sz="1200" dirty="0"/>
                    </a:p>
                  </a:txBody>
                  <a:tcPr anchor="ctr"/>
                </a:tc>
              </a:tr>
              <a:tr h="40796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5-Hour</a:t>
                      </a:r>
                      <a:r>
                        <a:rPr lang="en-US" sz="1200" baseline="0" dirty="0" smtClean="0"/>
                        <a:t> Energy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1.9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215</a:t>
                      </a:r>
                      <a:endParaRPr lang="en-US" sz="1200" dirty="0"/>
                    </a:p>
                  </a:txBody>
                  <a:tcPr anchor="ctr"/>
                </a:tc>
              </a:tr>
              <a:tr h="407962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Rockstar</a:t>
                      </a:r>
                      <a:r>
                        <a:rPr lang="en-US" sz="1200" dirty="0" smtClean="0"/>
                        <a:t> Energy Shot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2.5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229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4" name="Straight Connector 3"/>
          <p:cNvCxnSpPr/>
          <p:nvPr/>
        </p:nvCxnSpPr>
        <p:spPr>
          <a:xfrm>
            <a:off x="257299" y="1530663"/>
            <a:ext cx="3611373" cy="0"/>
          </a:xfrm>
          <a:prstGeom prst="line">
            <a:avLst/>
          </a:prstGeom>
          <a:ln w="28575">
            <a:solidFill>
              <a:srgbClr val="00009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69058" y="1775496"/>
            <a:ext cx="3611373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Caffeine can also be found in chocolate and medicines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Kit Kats (10 mg)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Butterfinger (2.4 mg)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Excedrin (65 mg)</a:t>
            </a:r>
          </a:p>
          <a:p>
            <a:pPr marL="742950" lvl="1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Caffeine is absorbed through the gastrointestinal tract</a:t>
            </a:r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The body metabolizes caffeine in the liver through </a:t>
            </a:r>
            <a:r>
              <a:rPr lang="en-US" sz="1600" dirty="0" err="1" smtClean="0"/>
              <a:t>demethylation</a:t>
            </a:r>
            <a:r>
              <a:rPr lang="en-US" sz="1600" dirty="0" smtClean="0"/>
              <a:t> and forms three major metabolites (t</a:t>
            </a:r>
            <a:r>
              <a:rPr lang="en-US" sz="1600" baseline="-25000" dirty="0" smtClean="0"/>
              <a:t>½</a:t>
            </a:r>
            <a:r>
              <a:rPr lang="en-US" sz="1600" dirty="0" smtClean="0"/>
              <a:t> = 5-6 hours)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err="1" smtClean="0"/>
              <a:t>Paraxanthine</a:t>
            </a:r>
            <a:r>
              <a:rPr lang="en-US" sz="1600" dirty="0" smtClean="0"/>
              <a:t> – increases athletic performance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err="1" smtClean="0"/>
              <a:t>Theobromine</a:t>
            </a:r>
            <a:r>
              <a:rPr lang="en-US" sz="1600" dirty="0" smtClean="0"/>
              <a:t> – increases blood </a:t>
            </a:r>
            <a:r>
              <a:rPr lang="en-US" sz="1600" dirty="0" smtClean="0"/>
              <a:t>fl</a:t>
            </a:r>
            <a:r>
              <a:rPr lang="en-US" sz="1600" dirty="0" smtClean="0"/>
              <a:t>ow </a:t>
            </a:r>
            <a:r>
              <a:rPr lang="en-US" sz="1600" dirty="0" smtClean="0"/>
              <a:t>and nutrients to the brain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Theophylline – increases heart rate and mental focus</a:t>
            </a:r>
          </a:p>
        </p:txBody>
      </p:sp>
    </p:spTree>
    <p:extLst>
      <p:ext uri="{BB962C8B-B14F-4D97-AF65-F5344CB8AC3E}">
        <p14:creationId xmlns:p14="http://schemas.microsoft.com/office/powerpoint/2010/main" val="368840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5297"/>
            <a:ext cx="8229600" cy="91294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Factors affecting caffeine metabolism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6353"/>
            <a:ext cx="8229600" cy="5419476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Smoking – nicotine increases the rate of caffeine </a:t>
            </a:r>
            <a:r>
              <a:rPr lang="en-US" dirty="0" err="1" smtClean="0"/>
              <a:t>demethylation</a:t>
            </a:r>
            <a:endParaRPr lang="en-US" dirty="0" smtClean="0"/>
          </a:p>
          <a:p>
            <a:r>
              <a:rPr lang="en-US" dirty="0" smtClean="0"/>
              <a:t>Drug interactions</a:t>
            </a:r>
          </a:p>
          <a:p>
            <a:pPr lvl="1"/>
            <a:r>
              <a:rPr lang="en-US" dirty="0" smtClean="0"/>
              <a:t>oral contraceptives can double the half-life of caffeine in blood serum</a:t>
            </a:r>
          </a:p>
          <a:p>
            <a:r>
              <a:rPr lang="en-US" dirty="0" smtClean="0"/>
              <a:t>Age – children and teens have decreased sensitivity to caffeine with respect to the elderly (may be due to their higher metabolisms)</a:t>
            </a:r>
          </a:p>
          <a:p>
            <a:r>
              <a:rPr lang="en-US" dirty="0" smtClean="0"/>
              <a:t>Genetics – caffeine is metabolized by the CYP1A2 gene, differences in this gene affect how readily the body metabolizes caffeine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457200" y="1036815"/>
            <a:ext cx="8229600" cy="0"/>
          </a:xfrm>
          <a:prstGeom prst="line">
            <a:avLst/>
          </a:prstGeom>
          <a:ln w="28575">
            <a:solidFill>
              <a:srgbClr val="00009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27167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4746"/>
            <a:ext cx="8229600" cy="795363"/>
          </a:xfrm>
        </p:spPr>
        <p:txBody>
          <a:bodyPr/>
          <a:lstStyle/>
          <a:p>
            <a:r>
              <a:rPr lang="en-US" b="1" dirty="0" smtClean="0"/>
              <a:t>Is caffeine safe?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3386"/>
            <a:ext cx="8229600" cy="520782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FDA – caffeine is on the generally regarded as safe (GRAS) list of chemical additives and substances.</a:t>
            </a:r>
          </a:p>
          <a:p>
            <a:r>
              <a:rPr lang="en-US" dirty="0" smtClean="0"/>
              <a:t>Different levels of sensitivity to caffeine due to the CYP1A2 gene</a:t>
            </a:r>
          </a:p>
          <a:p>
            <a:pPr lvl="1"/>
            <a:r>
              <a:rPr lang="en-US" dirty="0" smtClean="0"/>
              <a:t>hypersensitive</a:t>
            </a:r>
          </a:p>
          <a:p>
            <a:pPr lvl="1"/>
            <a:r>
              <a:rPr lang="en-US" dirty="0" smtClean="0"/>
              <a:t>normal </a:t>
            </a:r>
          </a:p>
          <a:p>
            <a:pPr lvl="1"/>
            <a:r>
              <a:rPr lang="en-US" dirty="0" smtClean="0"/>
              <a:t>hyposensitive</a:t>
            </a:r>
          </a:p>
          <a:p>
            <a:r>
              <a:rPr lang="en-US" dirty="0" smtClean="0"/>
              <a:t>It is a psychoactive substance and one can develop symptoms of tolerance, withdrawal and addiction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457200" y="954509"/>
            <a:ext cx="8229600" cy="0"/>
          </a:xfrm>
          <a:prstGeom prst="line">
            <a:avLst/>
          </a:prstGeom>
          <a:ln w="28575">
            <a:solidFill>
              <a:srgbClr val="00009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02921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488</Words>
  <Application>Microsoft Macintosh PowerPoint</Application>
  <PresentationFormat>On-screen Show (4:3)</PresentationFormat>
  <Paragraphs>108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Caffeine: The Basics</vt:lpstr>
      <vt:lpstr>What is caffeine?</vt:lpstr>
      <vt:lpstr>Caffeine effects</vt:lpstr>
      <vt:lpstr>How does caffeine work?</vt:lpstr>
      <vt:lpstr>PowerPoint Presentation</vt:lpstr>
      <vt:lpstr>Sources and Metabolism</vt:lpstr>
      <vt:lpstr>Factors affecting caffeine metabolism</vt:lpstr>
      <vt:lpstr>Is caffeine safe?</vt:lpstr>
    </vt:vector>
  </TitlesOfParts>
  <Company>University of Washington Bothell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Caffeine: The Basics</dc:title>
  <dc:creator>David Sommerfeld</dc:creator>
  <cp:lastModifiedBy>David Sommerfeld</cp:lastModifiedBy>
  <cp:revision>22</cp:revision>
  <cp:lastPrinted>2016-03-07T22:18:04Z</cp:lastPrinted>
  <dcterms:created xsi:type="dcterms:W3CDTF">2016-03-07T19:11:50Z</dcterms:created>
  <dcterms:modified xsi:type="dcterms:W3CDTF">2016-03-11T19:50:28Z</dcterms:modified>
</cp:coreProperties>
</file>